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8" r:id="rId2"/>
    <p:sldId id="370" r:id="rId3"/>
    <p:sldId id="412" r:id="rId4"/>
    <p:sldId id="414" r:id="rId5"/>
    <p:sldId id="422" r:id="rId6"/>
    <p:sldId id="413" r:id="rId7"/>
    <p:sldId id="415" r:id="rId8"/>
    <p:sldId id="417" r:id="rId9"/>
    <p:sldId id="416" r:id="rId10"/>
    <p:sldId id="418" r:id="rId11"/>
    <p:sldId id="420" r:id="rId12"/>
    <p:sldId id="419" r:id="rId13"/>
    <p:sldId id="421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23" autoAdjust="0"/>
  </p:normalViewPr>
  <p:slideViewPr>
    <p:cSldViewPr>
      <p:cViewPr varScale="1">
        <p:scale>
          <a:sx n="100" d="100"/>
          <a:sy n="100" d="100"/>
        </p:scale>
        <p:origin x="6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825E-8F97-48B9-88CE-3636B55D1FFA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94A90-2F68-4E1C-8C19-05A4DF2E0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89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520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27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44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1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62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09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53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57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89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4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71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CD44-7E6B-4B91-8C35-89981B00958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3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62FC-E80C-424A-B5A6-D7F3B0C953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271B-1D4F-4EE4-9444-F59D76E9D0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1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0E7C-1A88-4486-BDF9-84208871D8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8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B951-F22A-424B-8296-D5E4EC756C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9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2739-FBA7-4AAE-9266-C36352EBA8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1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34B-74C4-409C-BC98-5090B1F273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F768-3694-4730-847D-C3EE7EBE43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C558-98FA-443C-BC0B-49F01B18C8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6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C1E9-D81B-40FB-B60C-D3E107100D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6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B41E-8130-404C-A072-ADD005C239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3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FA6-5DC3-4475-9E9F-534BB23E1F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2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790C0-4821-4763-8980-8A1AA7768C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gif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.gif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10" y="513757"/>
            <a:ext cx="912738" cy="15470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10162" y="5157191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8893-3DE2-4B8E-B368-341EF4516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353966"/>
            <a:ext cx="9144000" cy="193913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500" b="1" dirty="0" smtClean="0">
                <a:latin typeface="+mn-lt"/>
                <a:cs typeface="Times New Roman" panose="02020603050405020304" pitchFamily="18" charset="0"/>
              </a:rPr>
              <a:t>Губернаторский проект «</a:t>
            </a:r>
            <a:r>
              <a:rPr lang="ru-RU" sz="3500" b="1" dirty="0" err="1" smtClean="0">
                <a:latin typeface="+mn-lt"/>
                <a:cs typeface="Times New Roman" panose="02020603050405020304" pitchFamily="18" charset="0"/>
              </a:rPr>
              <a:t>СОдействие</a:t>
            </a:r>
            <a:r>
              <a:rPr lang="ru-RU" sz="3500" b="1" dirty="0" smtClean="0">
                <a:latin typeface="+mn-lt"/>
                <a:cs typeface="Times New Roman" panose="02020603050405020304" pitchFamily="18" charset="0"/>
              </a:rPr>
              <a:t>»</a:t>
            </a:r>
            <a:br>
              <a:rPr lang="ru-RU" sz="35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3500" dirty="0" smtClean="0">
                <a:latin typeface="+mn-lt"/>
                <a:cs typeface="Times New Roman" panose="02020603050405020304" pitchFamily="18" charset="0"/>
              </a:rPr>
              <a:t>в Кировском внутригородском районе </a:t>
            </a:r>
            <a:br>
              <a:rPr lang="ru-RU" sz="35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3500" dirty="0" smtClean="0">
                <a:latin typeface="+mn-lt"/>
                <a:cs typeface="Times New Roman" panose="02020603050405020304" pitchFamily="18" charset="0"/>
              </a:rPr>
              <a:t>городского </a:t>
            </a:r>
            <a:r>
              <a:rPr lang="ru-RU" sz="3500" dirty="0">
                <a:latin typeface="+mn-lt"/>
                <a:cs typeface="Times New Roman" panose="02020603050405020304" pitchFamily="18" charset="0"/>
              </a:rPr>
              <a:t>округа </a:t>
            </a:r>
            <a:r>
              <a:rPr lang="ru-RU" sz="3500" dirty="0" smtClean="0">
                <a:latin typeface="+mn-lt"/>
                <a:cs typeface="Times New Roman" panose="02020603050405020304" pitchFamily="18" charset="0"/>
              </a:rPr>
              <a:t>Самара</a:t>
            </a:r>
            <a:br>
              <a:rPr lang="ru-RU" sz="35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3500" dirty="0" smtClean="0">
                <a:latin typeface="+mn-lt"/>
                <a:cs typeface="Times New Roman" panose="02020603050405020304" pitchFamily="18" charset="0"/>
              </a:rPr>
              <a:t>в 2019 году</a:t>
            </a:r>
            <a:endParaRPr lang="ru-RU" sz="35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8162" y="4221088"/>
            <a:ext cx="9144000" cy="1232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Реализация государственной программы Самарской области </a:t>
            </a:r>
            <a:br>
              <a:rPr lang="ru-RU" sz="2000" dirty="0"/>
            </a:br>
            <a:r>
              <a:rPr lang="ru-RU" sz="2000" dirty="0"/>
              <a:t>«Поддержка инициатив населения муниципальных образований </a:t>
            </a:r>
            <a:br>
              <a:rPr lang="ru-RU" sz="2000" dirty="0"/>
            </a:br>
            <a:r>
              <a:rPr lang="ru-RU" sz="2000" dirty="0"/>
              <a:t>в Самарской области» на 2017 — 2025 годы</a:t>
            </a:r>
          </a:p>
        </p:txBody>
      </p:sp>
    </p:spTree>
    <p:extLst>
      <p:ext uri="{BB962C8B-B14F-4D97-AF65-F5344CB8AC3E}">
        <p14:creationId xmlns:p14="http://schemas.microsoft.com/office/powerpoint/2010/main" val="251200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604" y="1412776"/>
            <a:ext cx="420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Установка оборудования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7" y="1412776"/>
            <a:ext cx="4084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Открытие площадки 09.08.2019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3"/>
          <a:stretch/>
        </p:blipFill>
        <p:spPr>
          <a:xfrm>
            <a:off x="416397" y="1785518"/>
            <a:ext cx="3958293" cy="21718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3648" y="30333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Территории частного сектора в проекте «</a:t>
            </a:r>
            <a:r>
              <a:rPr lang="ru-RU" sz="2200" b="1" dirty="0" err="1" smtClean="0"/>
              <a:t>СОдействие</a:t>
            </a:r>
            <a:r>
              <a:rPr lang="ru-RU" sz="2200" b="1" dirty="0" smtClean="0"/>
              <a:t>»</a:t>
            </a:r>
            <a:endParaRPr lang="ru-RU" sz="2200" b="1" dirty="0" smtClean="0">
              <a:cs typeface="Times New Roman" panose="02020603050405020304" pitchFamily="18" charset="0"/>
            </a:endParaRPr>
          </a:p>
          <a:p>
            <a:r>
              <a:rPr lang="ru-RU" sz="2200" b="1" dirty="0" smtClean="0"/>
              <a:t>Поселок Бортмехаников</a:t>
            </a:r>
            <a:endParaRPr lang="ru-RU" sz="2200" b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nikinVV\Downloads\IMG-4539286f867d8654b3c217873447be11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34151" r="11296" b="15141"/>
          <a:stretch/>
        </p:blipFill>
        <p:spPr bwMode="auto">
          <a:xfrm>
            <a:off x="429459" y="4088576"/>
            <a:ext cx="3945231" cy="20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/>
          <a:stretch/>
        </p:blipFill>
        <p:spPr>
          <a:xfrm>
            <a:off x="4632689" y="1772816"/>
            <a:ext cx="4115775" cy="43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604" y="1412776"/>
            <a:ext cx="420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Собрание жителей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60" y="1412776"/>
            <a:ext cx="4353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Подготовка территории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477833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Площадка для выгула собак в проекте «</a:t>
            </a:r>
            <a:r>
              <a:rPr lang="ru-RU" sz="2200" b="1" dirty="0" err="1" smtClean="0"/>
              <a:t>СОдействие</a:t>
            </a:r>
            <a:r>
              <a:rPr lang="ru-RU" sz="2200" b="1" dirty="0" smtClean="0"/>
              <a:t>»</a:t>
            </a:r>
            <a:endParaRPr lang="ru-RU" sz="2200" b="1" dirty="0" smtClean="0"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1" r="9860" b="14253"/>
          <a:stretch/>
        </p:blipFill>
        <p:spPr>
          <a:xfrm>
            <a:off x="467545" y="1798830"/>
            <a:ext cx="3723555" cy="17924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906" y="3717032"/>
            <a:ext cx="363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Субботники жителей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2"/>
          <a:stretch/>
        </p:blipFill>
        <p:spPr>
          <a:xfrm>
            <a:off x="467544" y="4077071"/>
            <a:ext cx="3723555" cy="22525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0" b="24617"/>
          <a:stretch/>
        </p:blipFill>
        <p:spPr>
          <a:xfrm>
            <a:off x="4511463" y="1785069"/>
            <a:ext cx="4216640" cy="1859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b="22210"/>
          <a:stretch/>
        </p:blipFill>
        <p:spPr>
          <a:xfrm>
            <a:off x="4499992" y="3789040"/>
            <a:ext cx="4228110" cy="25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1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604" y="1412776"/>
            <a:ext cx="29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Установка </a:t>
            </a:r>
            <a:r>
              <a:rPr lang="ru-RU" sz="1600" b="1" dirty="0" smtClean="0"/>
              <a:t>оборудования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477833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Площадка для выгула собак в проекте «</a:t>
            </a:r>
            <a:r>
              <a:rPr lang="ru-RU" sz="2200" b="1" dirty="0" err="1" smtClean="0"/>
              <a:t>СОдействие</a:t>
            </a:r>
            <a:r>
              <a:rPr lang="ru-RU" sz="2200" b="1" dirty="0" smtClean="0"/>
              <a:t>»</a:t>
            </a:r>
            <a:endParaRPr lang="ru-RU" sz="2200" b="1" dirty="0" smtClean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9" y="1751329"/>
            <a:ext cx="2844457" cy="2133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/>
          <a:stretch/>
        </p:blipFill>
        <p:spPr>
          <a:xfrm>
            <a:off x="3558927" y="4437112"/>
            <a:ext cx="2597249" cy="17733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9" r="21617" b="18872"/>
          <a:stretch/>
        </p:blipFill>
        <p:spPr>
          <a:xfrm>
            <a:off x="3563888" y="1751329"/>
            <a:ext cx="5171685" cy="25181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8" b="26804"/>
          <a:stretch/>
        </p:blipFill>
        <p:spPr>
          <a:xfrm>
            <a:off x="6340424" y="4437111"/>
            <a:ext cx="2395149" cy="17733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40592" y="1412776"/>
            <a:ext cx="5299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Инициативная группа на площадке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3" r="21601" b="35951"/>
          <a:stretch/>
        </p:blipFill>
        <p:spPr>
          <a:xfrm>
            <a:off x="471928" y="4077072"/>
            <a:ext cx="2860332" cy="21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3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0333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Участие ТСЖ в проекте «</a:t>
            </a:r>
            <a:r>
              <a:rPr lang="ru-RU" sz="2200" b="1" dirty="0" err="1" smtClean="0"/>
              <a:t>СОдействие</a:t>
            </a:r>
            <a:r>
              <a:rPr lang="ru-RU" sz="2200" b="1" dirty="0" smtClean="0"/>
              <a:t>»</a:t>
            </a:r>
            <a:endParaRPr lang="ru-RU" sz="2200" b="1" dirty="0"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cs typeface="Times New Roman" panose="02020603050405020304" pitchFamily="18" charset="0"/>
              </a:rPr>
              <a:t>Ул. Стара-</a:t>
            </a:r>
            <a:r>
              <a:rPr lang="ru-RU" sz="2200" b="1" dirty="0" err="1" smtClean="0">
                <a:cs typeface="Times New Roman" panose="02020603050405020304" pitchFamily="18" charset="0"/>
              </a:rPr>
              <a:t>Загора</a:t>
            </a:r>
            <a:r>
              <a:rPr lang="ru-RU" sz="2200" b="1" dirty="0" smtClean="0">
                <a:cs typeface="Times New Roman" panose="02020603050405020304" pitchFamily="18" charset="0"/>
              </a:rPr>
              <a:t>, д. 142, 156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67060" y="1412776"/>
            <a:ext cx="4353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Ход работ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8433"/>
          <a:stretch/>
        </p:blipFill>
        <p:spPr>
          <a:xfrm>
            <a:off x="6804248" y="4325546"/>
            <a:ext cx="2088232" cy="2055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"/>
          <a:stretch/>
        </p:blipFill>
        <p:spPr>
          <a:xfrm rot="16200000">
            <a:off x="5434911" y="619502"/>
            <a:ext cx="2306623" cy="4608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r="6471"/>
          <a:stretch/>
        </p:blipFill>
        <p:spPr>
          <a:xfrm>
            <a:off x="4283968" y="4336747"/>
            <a:ext cx="2448272" cy="2067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742" y="1422335"/>
            <a:ext cx="4353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0530"/>
            <a:ext cx="3839926" cy="273859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9512" y="4509120"/>
            <a:ext cx="40324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500" b="1" dirty="0" smtClean="0"/>
              <a:t>Общая стоимость проекта: 6 268,743 </a:t>
            </a:r>
            <a:r>
              <a:rPr lang="ru-RU" sz="1500" b="1" dirty="0" err="1" smtClean="0"/>
              <a:t>тыс.руб</a:t>
            </a:r>
            <a:r>
              <a:rPr lang="ru-RU" sz="1500" b="1" dirty="0" smtClean="0"/>
              <a:t>.</a:t>
            </a:r>
          </a:p>
          <a:p>
            <a:pPr fontAlgn="ctr"/>
            <a:r>
              <a:rPr lang="ru-RU" sz="1500" dirty="0" err="1" smtClean="0"/>
              <a:t>Софинансирование</a:t>
            </a:r>
            <a:r>
              <a:rPr lang="ru-RU" sz="1500" dirty="0" smtClean="0"/>
              <a:t> ТСЖ:</a:t>
            </a:r>
          </a:p>
          <a:p>
            <a:pPr fontAlgn="ctr"/>
            <a:r>
              <a:rPr lang="ru-RU" sz="1500" dirty="0" smtClean="0"/>
              <a:t>626,875 </a:t>
            </a:r>
            <a:r>
              <a:rPr lang="ru-RU" sz="1500" dirty="0" err="1" smtClean="0"/>
              <a:t>тыс.руб</a:t>
            </a:r>
            <a:r>
              <a:rPr lang="ru-RU" sz="1500" dirty="0" smtClean="0"/>
              <a:t>. (10%)</a:t>
            </a:r>
          </a:p>
          <a:p>
            <a:pPr fontAlgn="ctr"/>
            <a:r>
              <a:rPr lang="ru-RU" sz="1500" dirty="0" err="1"/>
              <a:t>Софинансирование</a:t>
            </a:r>
            <a:r>
              <a:rPr lang="ru-RU" sz="1500" dirty="0"/>
              <a:t> </a:t>
            </a:r>
            <a:r>
              <a:rPr lang="ru-RU" sz="1500" smtClean="0"/>
              <a:t>внутригородского района: </a:t>
            </a:r>
            <a:endParaRPr lang="ru-RU" sz="1500" dirty="0" smtClean="0"/>
          </a:p>
          <a:p>
            <a:pPr fontAlgn="ctr"/>
            <a:r>
              <a:rPr lang="ru-RU" sz="1500" dirty="0" smtClean="0"/>
              <a:t>438,812 </a:t>
            </a:r>
            <a:r>
              <a:rPr lang="ru-RU" sz="1500" dirty="0" err="1"/>
              <a:t>тыс.руб</a:t>
            </a:r>
            <a:r>
              <a:rPr lang="ru-RU" sz="1500" dirty="0" smtClean="0"/>
              <a:t>. (7%)</a:t>
            </a:r>
            <a:endParaRPr lang="ru-RU" sz="1500" dirty="0"/>
          </a:p>
          <a:p>
            <a:pPr fontAlgn="ctr"/>
            <a:r>
              <a:rPr lang="ru-RU" sz="1500" dirty="0" err="1" smtClean="0"/>
              <a:t>Софинансирование</a:t>
            </a:r>
            <a:r>
              <a:rPr lang="ru-RU" sz="1500" dirty="0" smtClean="0"/>
              <a:t> областного </a:t>
            </a:r>
            <a:r>
              <a:rPr lang="ru-RU" sz="1500" dirty="0"/>
              <a:t>б</a:t>
            </a:r>
            <a:r>
              <a:rPr lang="ru-RU" sz="1500" dirty="0" smtClean="0"/>
              <a:t>юджета:</a:t>
            </a:r>
          </a:p>
          <a:p>
            <a:pPr fontAlgn="ctr"/>
            <a:r>
              <a:rPr lang="ru-RU" sz="1500" dirty="0" smtClean="0"/>
              <a:t>5203,056  </a:t>
            </a:r>
            <a:r>
              <a:rPr lang="ru-RU" sz="1500" dirty="0" err="1"/>
              <a:t>тыс.руб</a:t>
            </a:r>
            <a:r>
              <a:rPr lang="ru-RU" sz="1500" dirty="0"/>
              <a:t>.</a:t>
            </a:r>
          </a:p>
          <a:p>
            <a:pPr fontAlgn="ctr"/>
            <a:endParaRPr lang="ru-RU" sz="1500" dirty="0"/>
          </a:p>
          <a:p>
            <a:pPr fontAlgn="ctr"/>
            <a:endParaRPr lang="ru-RU" sz="1500" dirty="0" smtClean="0"/>
          </a:p>
          <a:p>
            <a:pPr font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45622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76672"/>
            <a:ext cx="745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Инициатива жителей</a:t>
            </a:r>
            <a:endParaRPr lang="ru-RU" sz="2200" b="1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890" y="1628800"/>
            <a:ext cx="81275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 результатам инвентаризации дворовых территорий, проведенной в 2017 году, в </a:t>
            </a:r>
            <a:r>
              <a:rPr lang="ru-RU" sz="2000" b="1" dirty="0" smtClean="0"/>
              <a:t>Кировском районе </a:t>
            </a:r>
            <a:r>
              <a:rPr lang="ru-RU" sz="2000" dirty="0" smtClean="0"/>
              <a:t>определены</a:t>
            </a:r>
            <a:r>
              <a:rPr lang="ru-RU" sz="2000" b="1" dirty="0" smtClean="0"/>
              <a:t> 1009 дворов, нуждающихся в благоустройстве. </a:t>
            </a:r>
          </a:p>
          <a:p>
            <a:pPr algn="just"/>
            <a:r>
              <a:rPr lang="ru-RU" sz="2000" dirty="0" smtClean="0"/>
              <a:t>Более 300 заявок было подано в программу «Формирование комфортной городской среды». Основными условиями этой программы является комплексный подход к благоустройству и участие жителей. </a:t>
            </a:r>
          </a:p>
          <a:p>
            <a:pPr algn="just"/>
            <a:r>
              <a:rPr lang="ru-RU" sz="2000" dirty="0" smtClean="0"/>
              <a:t>При реализации около 30 проектов в год остается </a:t>
            </a:r>
            <a:r>
              <a:rPr lang="ru-RU" sz="2000" b="1" dirty="0" smtClean="0"/>
              <a:t>большая потребность в благоустройстве именно дворовых территорий. </a:t>
            </a:r>
          </a:p>
          <a:p>
            <a:pPr algn="just"/>
            <a:r>
              <a:rPr lang="ru-RU" sz="2000" dirty="0" smtClean="0"/>
              <a:t>Кроме дворов есть </a:t>
            </a:r>
            <a:r>
              <a:rPr lang="ru-RU" sz="2000" b="1" dirty="0" smtClean="0"/>
              <a:t>территории частного сектора</a:t>
            </a:r>
            <a:r>
              <a:rPr lang="ru-RU" sz="2000" dirty="0" smtClean="0"/>
              <a:t>, которые фактически выпадают из программ формирования комфортной городской среды.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2018 году в Кировском внутригородском районе началась масштабная работа с населением по программе «Поддержка </a:t>
            </a:r>
            <a:r>
              <a:rPr lang="ru-RU" sz="2000" dirty="0"/>
              <a:t>инициатив населения </a:t>
            </a:r>
            <a:r>
              <a:rPr lang="ru-RU" sz="2000" dirty="0" smtClean="0"/>
              <a:t>муниципальных образований в </a:t>
            </a:r>
            <a:r>
              <a:rPr lang="ru-RU" sz="2000" dirty="0"/>
              <a:t>Самарской области» на 2017 — 2025 </a:t>
            </a:r>
            <a:r>
              <a:rPr lang="ru-RU" sz="2000" dirty="0" smtClean="0"/>
              <a:t>годы (Губернаторский проект «</a:t>
            </a:r>
            <a:r>
              <a:rPr lang="ru-RU" sz="2000" dirty="0" err="1" smtClean="0"/>
              <a:t>СОдействие</a:t>
            </a:r>
            <a:r>
              <a:rPr lang="ru-RU" sz="2000" dirty="0" smtClean="0"/>
              <a:t>»).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667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8064" y="1557947"/>
            <a:ext cx="3995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Основные требования:</a:t>
            </a:r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dirty="0" err="1"/>
              <a:t>Софинансирование</a:t>
            </a:r>
            <a:r>
              <a:rPr lang="ru-RU" dirty="0"/>
              <a:t> проекта физическими или юридическими лицами в размере от 7% 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err="1"/>
              <a:t>Софинансирование</a:t>
            </a:r>
            <a:r>
              <a:rPr lang="ru-RU" dirty="0"/>
              <a:t> проекта из бюджета муниципального образования в размере от 1 </a:t>
            </a:r>
            <a:r>
              <a:rPr lang="ru-RU" dirty="0" smtClean="0"/>
              <a:t>%                 (в Кировском внутригородском районе размер </a:t>
            </a:r>
            <a:r>
              <a:rPr lang="ru-RU" dirty="0" err="1" smtClean="0"/>
              <a:t>софинансирования</a:t>
            </a:r>
            <a:r>
              <a:rPr lang="ru-RU" dirty="0" smtClean="0"/>
              <a:t> МО 7%)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err="1"/>
              <a:t>Софинансирование</a:t>
            </a:r>
            <a:r>
              <a:rPr lang="ru-RU" dirty="0"/>
              <a:t> из бюджета Самарской области – до 92 %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C35D2B-E395-40D4-8E02-7F085B89D9C5}"/>
              </a:ext>
            </a:extLst>
          </p:cNvPr>
          <p:cNvSpPr txBox="1"/>
          <p:nvPr/>
        </p:nvSpPr>
        <p:spPr>
          <a:xfrm>
            <a:off x="1187624" y="354722"/>
            <a:ext cx="760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cs typeface="Times New Roman" panose="02020603050405020304" pitchFamily="18" charset="0"/>
              </a:rPr>
              <a:t>Программа поддержки инициатив населения Самарской области</a:t>
            </a:r>
          </a:p>
          <a:p>
            <a:r>
              <a:rPr lang="ru-RU" sz="2000" b="1" dirty="0"/>
              <a:t>(Губернаторский проект «</a:t>
            </a:r>
            <a:r>
              <a:rPr lang="ru-RU" sz="2000" b="1" dirty="0" err="1"/>
              <a:t>СОдействие</a:t>
            </a:r>
            <a:r>
              <a:rPr lang="ru-RU" sz="2000" b="1" dirty="0"/>
              <a:t>»)</a:t>
            </a:r>
          </a:p>
          <a:p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6C95A32-4F08-4FD8-A619-AB3CCABBED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8334"/>
          <a:stretch/>
        </p:blipFill>
        <p:spPr>
          <a:xfrm>
            <a:off x="323528" y="1653921"/>
            <a:ext cx="4759224" cy="4079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2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C35D2B-E395-40D4-8E02-7F085B89D9C5}"/>
              </a:ext>
            </a:extLst>
          </p:cNvPr>
          <p:cNvSpPr txBox="1"/>
          <p:nvPr/>
        </p:nvSpPr>
        <p:spPr>
          <a:xfrm>
            <a:off x="1187624" y="354722"/>
            <a:ext cx="760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Проекты Кировского внутригородского района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г.о.Самара</a:t>
            </a:r>
            <a:endParaRPr lang="ru-RU" sz="2000" b="1" dirty="0">
              <a:cs typeface="Times New Roman" panose="02020603050405020304" pitchFamily="18" charset="0"/>
            </a:endParaRPr>
          </a:p>
          <a:p>
            <a:r>
              <a:rPr lang="ru-RU" sz="2000" b="1" dirty="0"/>
              <a:t>(Губернаторский проект «</a:t>
            </a:r>
            <a:r>
              <a:rPr lang="ru-RU" sz="2000" b="1" dirty="0" err="1"/>
              <a:t>СОдействие</a:t>
            </a:r>
            <a:r>
              <a:rPr lang="ru-RU" sz="2000" b="1" dirty="0" smtClean="0"/>
              <a:t>»)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58768"/>
              </p:ext>
            </p:extLst>
          </p:nvPr>
        </p:nvGraphicFramePr>
        <p:xfrm>
          <a:off x="251520" y="1268760"/>
          <a:ext cx="8640959" cy="521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8"/>
                <a:gridCol w="1872208"/>
                <a:gridCol w="4464496"/>
                <a:gridCol w="1944217"/>
              </a:tblGrid>
              <a:tr h="3245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Адрес общественного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Направление общественного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общественного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</a:tr>
              <a:tr h="432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ул. Стара Загора,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д. 142, д. 142Б, д. 156.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Размещение площадок для игр детей, отдыха взрослых, занятий физической культурой и спортом, выгула и дрессировки собак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Благоустройство детской спортивной площадки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</a:tr>
              <a:tr h="432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Демократическая д.130 кор.4 дворовая территория МКД в поселке Гагаринский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Размещение площадок для игр детей, отдыха взрослых, занятий физической культурой и спортом, выгула и дрессировки собак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Детская площадка «Гагаринская»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</a:tr>
              <a:tr h="540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пр. Кирова дома 399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Дорожная деятельность в отношении дорог местного значения, ремонт (капитальный ремонт) дорог дворовых территорий многоквартирных домов населенных пунктов, проездов к ним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Парковки вместо грязи. Устройство парковочных мест и ремонт проезда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</a:tr>
              <a:tr h="432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ул.Алма-Атинская, 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Размещение площадок для игр детей, отдыха взрослых, занятий физической культурой и спортом, выгула и дрессировки собак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Площадка для выгула собак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</a:tr>
              <a:tr h="432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ул. Путейская 39 ул. Енисейская 55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 ул. Енисейская ул. Енисейская 57А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Размещение площадок для игр детей, отдыха взрослых, занятий физической культурой и спортом, выгула и дрессировки собак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Размещение площадки для игр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</a:tr>
              <a:tr h="432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поселок Бортмехаников, ул. Бортмехаников около дома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Размещение площадок для игр детей, отдыха взрослых, занятий физической культурой и спортом, выгула и дрессировки собак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Размещение площадки для игр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</a:tr>
              <a:tr h="432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проспект Металлургов д.10а, д.10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Размещение площадок для игр детей, отдыха взрослых, занятий физической культурой и спортом, выгула и дрессировки собак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Размещение площадки для игр детей «Алиса в стране чудес»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</a:tr>
              <a:tr h="865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пр. Кирова 307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Освещение улиц, размещение (восстановление) фонтанов, декоративных водоемов и (или) объектов монументального искусства на территориях общего пользования, воспроизводство городских лесов, озеленение территории, размещение малых архитектурных форм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Цветники у дома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</a:tr>
              <a:tr h="432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пр. Кирова дома 399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Размещение площадок для игр детей, отдыха взрослых, занятий физической культурой и спортом, выгула и дрессировки собак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Спортплощадка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всех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2" marR="365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C35D2B-E395-40D4-8E02-7F085B89D9C5}"/>
              </a:ext>
            </a:extLst>
          </p:cNvPr>
          <p:cNvSpPr txBox="1"/>
          <p:nvPr/>
        </p:nvSpPr>
        <p:spPr>
          <a:xfrm>
            <a:off x="1187624" y="354722"/>
            <a:ext cx="760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Проекты Кировского внутригородского района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г.о.Самара</a:t>
            </a:r>
            <a:endParaRPr lang="ru-RU" sz="2000" b="1" dirty="0">
              <a:cs typeface="Times New Roman" panose="02020603050405020304" pitchFamily="18" charset="0"/>
            </a:endParaRPr>
          </a:p>
          <a:p>
            <a:r>
              <a:rPr lang="ru-RU" sz="2000" b="1" dirty="0"/>
              <a:t>(Губернаторский проект «</a:t>
            </a:r>
            <a:r>
              <a:rPr lang="ru-RU" sz="2000" b="1" dirty="0" err="1"/>
              <a:t>СОдействие</a:t>
            </a:r>
            <a:r>
              <a:rPr lang="ru-RU" sz="2000" b="1" dirty="0" smtClean="0"/>
              <a:t>»)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85520"/>
              </p:ext>
            </p:extLst>
          </p:nvPr>
        </p:nvGraphicFramePr>
        <p:xfrm>
          <a:off x="251520" y="1196752"/>
          <a:ext cx="8537961" cy="4965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1584176"/>
                <a:gridCol w="1573336"/>
                <a:gridCol w="946944"/>
                <a:gridCol w="1296144"/>
                <a:gridCol w="773514"/>
                <a:gridCol w="805879"/>
                <a:gridCol w="1197928"/>
              </a:tblGrid>
              <a:tr h="2213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Адрес общественного проекта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общественного проекта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Общая стоимость проекта,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тыс.руб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Софинансирование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областного бюджета,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тыс.руб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Софинансирование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жителей,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тыс.руб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Софинансирование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внутригородского района,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тыс.руб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>
                    <a:solidFill>
                      <a:schemeClr val="accent1"/>
                    </a:solidFill>
                  </a:tcPr>
                </a:tc>
              </a:tr>
              <a:tr h="260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Физические лица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Юридические лица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ул. Стара Загора, д.142, д.142Б, д.156.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Благоустройство детской спортивной площадки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6268,743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5203,056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626,875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438,812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</a:tr>
              <a:tr h="473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ул. Демократическая д.130 кор.4  п.Гагаринский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Детская площадка «Гагаринская»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283,000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243,380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19,810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19,810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</a:tr>
              <a:tr h="551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пр. Кирова, д.399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Парковки вместо грязи. Устройство парковочных мест и ремонт проезда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925,000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795,500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64,750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64,750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</a:tr>
              <a:tr h="424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ул.Алма-Атинская, д.82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Площадка для выгула собак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500,000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430,000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35,000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35,000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</a:tr>
              <a:tr h="4791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ул. Путейская, д.39, Енисейская, д.55, д.57, д.57а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Размещение площадки для игр детей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2211,140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1901,582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154,779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154,779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</a:tr>
              <a:tr h="400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п. Бортмехаников, ул. Бортмехаников, д.22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Размещение площадки для игр детей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400,000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344,000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28,000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28,000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</a:tr>
              <a:tr h="424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пр. Металлургов,  д.10а, д.10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Размещение площадки для игр детей «Алиса в стране чудес»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1686,840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1450,682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118,079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118,079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</a:tr>
              <a:tr h="379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пр. Кирова, д.307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Цветники у дома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396,730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341,188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27,771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27,771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пр. Кирова, д.399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Спортплощадка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1542,000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1290,000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144,060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107,940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</a:tr>
              <a:tr h="2122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 rowSpan="2" gridSpan="2"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b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14213,453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11999,388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200,889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1018,235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994,941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b"/>
                </a:tc>
              </a:tr>
              <a:tr h="188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1219,124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4" marR="5154" marT="51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39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0333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Дворовые территории в проекте «</a:t>
            </a:r>
            <a:r>
              <a:rPr lang="ru-RU" sz="2200" b="1" dirty="0" err="1" smtClean="0"/>
              <a:t>СОдействие</a:t>
            </a:r>
            <a:r>
              <a:rPr lang="ru-RU" sz="2200" b="1" dirty="0" smtClean="0"/>
              <a:t>»</a:t>
            </a:r>
            <a:endParaRPr lang="ru-RU" sz="2200" b="1" dirty="0" smtClean="0">
              <a:cs typeface="Times New Roman" panose="02020603050405020304" pitchFamily="18" charset="0"/>
            </a:endParaRPr>
          </a:p>
          <a:p>
            <a:r>
              <a:rPr lang="ru-RU" sz="2200" b="1" dirty="0" smtClean="0"/>
              <a:t>пр. Металлургов, 10 «Алиса в стране чудес»</a:t>
            </a:r>
            <a:endParaRPr lang="ru-RU" sz="2200" b="1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F500696-4EF0-4D34-AB8D-83298408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3024336" cy="2268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2604" y="1476073"/>
            <a:ext cx="435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Инициативная группа и презентация проекта на собрании жителей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8" r="4262" b="20876"/>
          <a:stretch/>
        </p:blipFill>
        <p:spPr>
          <a:xfrm>
            <a:off x="402442" y="2132856"/>
            <a:ext cx="5249678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87" y="4095504"/>
            <a:ext cx="2991385" cy="20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8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0333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Трудовое участие </a:t>
            </a:r>
            <a:r>
              <a:rPr lang="ru-RU" sz="2200" b="1" dirty="0"/>
              <a:t>жителей в проекте «</a:t>
            </a:r>
            <a:r>
              <a:rPr lang="ru-RU" sz="2200" b="1" dirty="0" err="1"/>
              <a:t>СОдействие</a:t>
            </a:r>
            <a:r>
              <a:rPr lang="ru-RU" sz="2200" b="1" dirty="0"/>
              <a:t>»</a:t>
            </a:r>
            <a:endParaRPr lang="ru-RU" sz="2200" b="1" dirty="0">
              <a:cs typeface="Times New Roman" panose="02020603050405020304" pitchFamily="18" charset="0"/>
            </a:endParaRPr>
          </a:p>
          <a:p>
            <a:r>
              <a:rPr lang="ru-RU" sz="2200" b="1" dirty="0" smtClean="0"/>
              <a:t>пр. Металлургов, 10 «Алиса в стране чудес»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00" y="1560542"/>
            <a:ext cx="4383672" cy="4383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5058"/>
          <a:stretch/>
        </p:blipFill>
        <p:spPr>
          <a:xfrm>
            <a:off x="323528" y="1573118"/>
            <a:ext cx="3853886" cy="2376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3" b="15899"/>
          <a:stretch/>
        </p:blipFill>
        <p:spPr>
          <a:xfrm>
            <a:off x="323528" y="4216022"/>
            <a:ext cx="385388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0333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Трудовое участие </a:t>
            </a:r>
            <a:r>
              <a:rPr lang="ru-RU" sz="2200" b="1" dirty="0"/>
              <a:t>жителей в проекте «</a:t>
            </a:r>
            <a:r>
              <a:rPr lang="ru-RU" sz="2200" b="1" dirty="0" err="1"/>
              <a:t>СОдействие</a:t>
            </a:r>
            <a:r>
              <a:rPr lang="ru-RU" sz="2200" b="1" dirty="0"/>
              <a:t>»</a:t>
            </a:r>
            <a:endParaRPr lang="ru-RU" sz="2200" b="1" dirty="0">
              <a:cs typeface="Times New Roman" panose="02020603050405020304" pitchFamily="18" charset="0"/>
            </a:endParaRPr>
          </a:p>
          <a:p>
            <a:r>
              <a:rPr lang="ru-RU" sz="2200" b="1" dirty="0" smtClean="0"/>
              <a:t>пр. Металлургов, 10 «Алиса в стране чудес»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5510041" cy="4132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2"/>
          <a:stretch/>
        </p:blipFill>
        <p:spPr>
          <a:xfrm>
            <a:off x="251520" y="1836549"/>
            <a:ext cx="2895786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0333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Территории частного сектора в проекте «</a:t>
            </a:r>
            <a:r>
              <a:rPr lang="ru-RU" sz="2200" b="1" dirty="0" err="1" smtClean="0"/>
              <a:t>СОдействие</a:t>
            </a:r>
            <a:r>
              <a:rPr lang="ru-RU" sz="2200" b="1" dirty="0" smtClean="0"/>
              <a:t>»</a:t>
            </a:r>
            <a:endParaRPr lang="ru-RU" sz="2200" b="1" dirty="0" smtClean="0">
              <a:cs typeface="Times New Roman" panose="02020603050405020304" pitchFamily="18" charset="0"/>
            </a:endParaRPr>
          </a:p>
          <a:p>
            <a:r>
              <a:rPr lang="ru-RU" sz="2200" b="1" dirty="0" smtClean="0"/>
              <a:t>Поселок Бортмехаников</a:t>
            </a:r>
            <a:endParaRPr lang="ru-RU" sz="2200" b="1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" y="95437"/>
            <a:ext cx="594756" cy="10081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3" b="10297"/>
          <a:stretch/>
        </p:blipFill>
        <p:spPr>
          <a:xfrm>
            <a:off x="4442679" y="2895186"/>
            <a:ext cx="2052444" cy="1008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r="23833" b="13664"/>
          <a:stretch/>
        </p:blipFill>
        <p:spPr>
          <a:xfrm>
            <a:off x="6660233" y="1785517"/>
            <a:ext cx="2088232" cy="2117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604" y="1412776"/>
            <a:ext cx="420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Собрание жителей с участием ТОС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7"/>
          <a:stretch/>
        </p:blipFill>
        <p:spPr>
          <a:xfrm>
            <a:off x="416398" y="4119322"/>
            <a:ext cx="3651546" cy="21143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4691" y="1412776"/>
            <a:ext cx="4353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Подготовка территории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18640" r="16498" b="23223"/>
          <a:stretch/>
        </p:blipFill>
        <p:spPr>
          <a:xfrm>
            <a:off x="416398" y="1785517"/>
            <a:ext cx="3665671" cy="2117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6"/>
          <a:stretch/>
        </p:blipFill>
        <p:spPr>
          <a:xfrm>
            <a:off x="4442678" y="4119322"/>
            <a:ext cx="4307824" cy="2130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r="2345" b="5737"/>
          <a:stretch/>
        </p:blipFill>
        <p:spPr>
          <a:xfrm>
            <a:off x="4442678" y="1772816"/>
            <a:ext cx="2052444" cy="10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0805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932</Words>
  <Application>Microsoft Office PowerPoint</Application>
  <PresentationFormat>Экран (4:3)</PresentationFormat>
  <Paragraphs>201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1_Тема Office</vt:lpstr>
      <vt:lpstr>Губернаторский проект «СОдействие» в Кировском внутригородском районе  городского округа Самара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Ерофеева Юлия Вячеславовна</dc:creator>
  <cp:lastModifiedBy>Орлова Дарья Григорьевна</cp:lastModifiedBy>
  <cp:revision>366</cp:revision>
  <cp:lastPrinted>2017-04-06T08:48:58Z</cp:lastPrinted>
  <dcterms:created xsi:type="dcterms:W3CDTF">2017-01-16T12:40:41Z</dcterms:created>
  <dcterms:modified xsi:type="dcterms:W3CDTF">2019-08-19T12:09:34Z</dcterms:modified>
</cp:coreProperties>
</file>